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9" r:id="rId3"/>
    <p:sldId id="365" r:id="rId4"/>
    <p:sldId id="323" r:id="rId5"/>
    <p:sldId id="366" r:id="rId6"/>
    <p:sldId id="358" r:id="rId7"/>
    <p:sldId id="367" r:id="rId8"/>
    <p:sldId id="373" r:id="rId9"/>
    <p:sldId id="378" r:id="rId10"/>
    <p:sldId id="381" r:id="rId11"/>
    <p:sldId id="383" r:id="rId12"/>
    <p:sldId id="379" r:id="rId13"/>
    <p:sldId id="368" r:id="rId14"/>
    <p:sldId id="374" r:id="rId15"/>
    <p:sldId id="375" r:id="rId16"/>
    <p:sldId id="376" r:id="rId17"/>
    <p:sldId id="369" r:id="rId18"/>
    <p:sldId id="384" r:id="rId19"/>
    <p:sldId id="385" r:id="rId20"/>
    <p:sldId id="386" r:id="rId21"/>
    <p:sldId id="387" r:id="rId22"/>
    <p:sldId id="389" r:id="rId23"/>
    <p:sldId id="371" r:id="rId24"/>
    <p:sldId id="382" r:id="rId25"/>
    <p:sldId id="298" r:id="rId2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5608"/>
    <a:srgbClr val="07026A"/>
    <a:srgbClr val="0A0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7" autoAdjust="0"/>
    <p:restoredTop sz="96424" autoAdjust="0"/>
  </p:normalViewPr>
  <p:slideViewPr>
    <p:cSldViewPr>
      <p:cViewPr varScale="1">
        <p:scale>
          <a:sx n="116" d="100"/>
          <a:sy n="116" d="100"/>
        </p:scale>
        <p:origin x="142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A0A81179-0EFC-4287-B3AD-7AFA7EAC2EFD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90FE106-E2EA-424E-80BE-0D7586C464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507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61A7D57-2C0A-4664-A271-F1A881DDCA0B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629AA1F-67A3-4A77-B538-1A3940F552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4859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 userDrawn="1"/>
        </p:nvSpPr>
        <p:spPr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5" name="文本框 10"/>
          <p:cNvSpPr txBox="1"/>
          <p:nvPr userDrawn="1"/>
        </p:nvSpPr>
        <p:spPr>
          <a:xfrm>
            <a:off x="4572000" y="3175"/>
            <a:ext cx="4572000" cy="414338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2888"/>
            <a:ext cx="9144000" cy="295275"/>
            <a:chOff x="0" y="6593187"/>
            <a:chExt cx="9144000" cy="294886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870"/>
              <a:ext cx="4572000" cy="2520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870"/>
              <a:ext cx="4572000" cy="2520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3708400" y="6597943"/>
              <a:ext cx="4121150" cy="290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endParaRPr lang="en-US" altLang="zh-CN" sz="1400" b="1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2915816" y="6593187"/>
              <a:ext cx="6228184" cy="284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Small Target Detection Combining Regional Stability and Saliency in a Color Image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2A35A876-48B5-4785-89DA-B486F7A1AD63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970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D25B53-E022-42A7-8DF7-0A7EC475A505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02891-C341-48C1-A656-CE7F6351C3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079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55615E-C2D6-4469-B157-00A10705EABF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82BA2F-4FA1-429B-BBE4-FC8EDDED16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91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1EABCA-2863-4FE6-BE51-D5FDDD689D08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B1DEA-6194-4442-B725-E2B5FAC217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349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>
            <a:spLocks noChangeArrowheads="1"/>
          </p:cNvSpPr>
          <p:nvPr userDrawn="1"/>
        </p:nvSpPr>
        <p:spPr bwMode="auto"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 userDrawn="1"/>
        </p:nvSpPr>
        <p:spPr bwMode="auto">
          <a:xfrm>
            <a:off x="4572000" y="3175"/>
            <a:ext cx="4572000" cy="5397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7650"/>
            <a:ext cx="9144000" cy="290513"/>
            <a:chOff x="0" y="6597352"/>
            <a:chExt cx="9144000" cy="290721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296"/>
              <a:ext cx="4572000" cy="2525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296"/>
              <a:ext cx="4572000" cy="25259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1187624" y="6597352"/>
              <a:ext cx="6426200" cy="29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zh-CN" altLang="en-US" sz="1400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楼竞</a:t>
              </a:r>
              <a:endParaRPr lang="en-US" altLang="zh-CN" sz="1400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2915816" y="6597352"/>
              <a:ext cx="6193259" cy="284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Small Target Detection Combining Regional Stability and Saliency in a Color Image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3"/>
          <p:cNvSpPr txBox="1"/>
          <p:nvPr userDrawn="1"/>
        </p:nvSpPr>
        <p:spPr>
          <a:xfrm>
            <a:off x="0" y="404813"/>
            <a:ext cx="9144000" cy="611187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tx1"/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180975" y="404813"/>
            <a:ext cx="9144000" cy="584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4" name="TextBox 16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5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3B87C430-F2BE-4B7E-8D14-A66D85425838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3"/>
          </p:nvPr>
        </p:nvSpPr>
        <p:spPr>
          <a:xfrm>
            <a:off x="179388" y="404664"/>
            <a:ext cx="9145587" cy="576262"/>
          </a:xfrm>
        </p:spPr>
        <p:txBody>
          <a:bodyPr>
            <a:noAutofit/>
          </a:bodyPr>
          <a:lstStyle>
            <a:lvl1pPr>
              <a:buNone/>
              <a:defRPr sz="3200" b="1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内容占位符 28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2663825" cy="404813"/>
          </a:xfrm>
        </p:spPr>
        <p:txBody>
          <a:bodyPr>
            <a:noAutofit/>
          </a:bodyPr>
          <a:lstStyle>
            <a:lvl1pPr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812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DD5DF-6C36-4C8C-9F1A-865CCA976F80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90F70-308A-4FFE-AEC4-12CC7A6F6C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242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12533A-8E7A-4D1E-BD55-BD718140D523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E19A8-B36A-4A03-9F6A-D2237DE50D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953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226C2-27A5-4EE6-A6D1-0806601BB8AE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D0923C-E7BF-4740-9866-86C612B3BD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503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F442D1-3300-495A-B7DC-6357CDD93E8D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4BAEC-80B6-40F2-B758-15D0D9FBB9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794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77BD64-D57B-44D6-B63E-87BFF04538E2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E90B8-DF5A-4BEE-AAA6-98BDFF491A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69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D32F3-22EA-474F-995A-EF015418A6E7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99F9A-0F02-4AC5-836C-4606B3ADC4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704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FE74C7-8D03-4CDA-A458-50E0FC9771C9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5BACA-C790-4870-BB75-37ACB0D3BD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96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CB0ACD-2D9A-434D-BCEE-69EDEE75AB98}" type="datetimeFigureOut">
              <a:rPr lang="zh-CN" altLang="en-US"/>
              <a:pPr>
                <a:defRPr/>
              </a:pPr>
              <a:t>2016/11/28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7808D79-ECE2-4F11-A166-316157C606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oujing.com/rss-small-target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2.wmf"/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0" Type="http://schemas.openxmlformats.org/officeDocument/2006/relationships/image" Target="../media/image19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9.png"/><Relationship Id="rId4" Type="http://schemas.openxmlformats.org/officeDocument/2006/relationships/video" Target="../media/media2.mp4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副标题 2"/>
          <p:cNvSpPr>
            <a:spLocks noGrp="1"/>
          </p:cNvSpPr>
          <p:nvPr>
            <p:ph type="subTitle" idx="1"/>
          </p:nvPr>
        </p:nvSpPr>
        <p:spPr>
          <a:xfrm>
            <a:off x="684213" y="4005263"/>
            <a:ext cx="7775575" cy="1752600"/>
          </a:xfrm>
        </p:spPr>
        <p:txBody>
          <a:bodyPr/>
          <a:lstStyle/>
          <a:p>
            <a:pPr eaLnBrk="1" hangingPunct="1"/>
            <a:r>
              <a:rPr lang="zh-CN" altLang="en-US" sz="2200" b="1" dirty="0" smtClean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楼竞，朱伟，王欢，任明武</a:t>
            </a:r>
            <a:endParaRPr lang="en-US" altLang="zh-CN" sz="2200" b="1" dirty="0" smtClean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/>
            <a:r>
              <a:rPr lang="zh-CN" altLang="en-US" sz="1800" b="1" dirty="0" smtClean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南京理工大学计算机科学与工程学院</a:t>
            </a:r>
            <a:endParaRPr lang="en-US" altLang="zh-CN" sz="1800" b="1" dirty="0" smtClean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/>
            <a:endParaRPr lang="en-US" altLang="zh-CN" sz="16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200" b="1" dirty="0" smtClean="0">
                <a:solidFill>
                  <a:schemeClr val="tx1"/>
                </a:solidFill>
                <a:ea typeface="黑体" panose="02010609060101010101" pitchFamily="49" charset="-122"/>
                <a:hlinkClick r:id="rId2"/>
              </a:rPr>
              <a:t>http://www.loujing.com/rss-small-target/</a:t>
            </a:r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68313" y="1268413"/>
            <a:ext cx="8208962" cy="2232025"/>
          </a:xfrm>
          <a:prstGeom prst="roundRect">
            <a:avLst>
              <a:gd name="adj" fmla="val 12015"/>
            </a:avLst>
          </a:prstGeom>
          <a:solidFill>
            <a:srgbClr val="0070C0"/>
          </a:solidFill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3000" b="1" dirty="0" smtClean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Small </a:t>
            </a: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Target Detection Combining </a:t>
            </a:r>
            <a:r>
              <a:rPr lang="en-US" altLang="zh-CN" sz="3000" b="1" dirty="0">
                <a:solidFill>
                  <a:srgbClr val="FFC000"/>
                </a:solidFill>
                <a:latin typeface="Calibri" panose="020F0502020204030204" pitchFamily="34" charset="0"/>
                <a:ea typeface="华文仿宋" pitchFamily="2" charset="-122"/>
              </a:rPr>
              <a:t>R</a:t>
            </a: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egional </a:t>
            </a:r>
            <a:r>
              <a:rPr lang="en-US" altLang="zh-CN" sz="3000" b="1" dirty="0">
                <a:solidFill>
                  <a:srgbClr val="FFC000"/>
                </a:solidFill>
                <a:latin typeface="Calibri" panose="020F0502020204030204" pitchFamily="34" charset="0"/>
                <a:ea typeface="华文仿宋" pitchFamily="2" charset="-122"/>
              </a:rPr>
              <a:t>S</a:t>
            </a: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tability and </a:t>
            </a:r>
            <a:r>
              <a:rPr lang="en-US" altLang="zh-CN" sz="3000" b="1" dirty="0">
                <a:solidFill>
                  <a:srgbClr val="FFC000"/>
                </a:solidFill>
                <a:latin typeface="Calibri" panose="020F0502020204030204" pitchFamily="34" charset="0"/>
                <a:ea typeface="华文仿宋" pitchFamily="2" charset="-122"/>
              </a:rPr>
              <a:t>S</a:t>
            </a: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aliency in a </a:t>
            </a:r>
            <a:r>
              <a:rPr lang="en-US" altLang="zh-CN" sz="3000" b="1" dirty="0" smtClean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Color Image</a:t>
            </a:r>
            <a:endParaRPr lang="en-US" altLang="zh-CN" sz="3000" b="1" dirty="0">
              <a:solidFill>
                <a:schemeClr val="bg1"/>
              </a:solidFill>
              <a:latin typeface="Calibri" panose="020F0502020204030204" pitchFamily="34" charset="0"/>
              <a:ea typeface="华文仿宋" pitchFamily="2" charset="-122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altLang="zh-CN" b="1" dirty="0">
              <a:solidFill>
                <a:schemeClr val="bg1"/>
              </a:solidFill>
              <a:latin typeface="Calibri" panose="020F0502020204030204" pitchFamily="34" charset="0"/>
              <a:ea typeface="宋体" charset="-122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200" b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(</a:t>
            </a:r>
            <a:r>
              <a:rPr lang="en-US" altLang="zh-CN" sz="2200" b="1" i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Multimedia Tools and Applications, 2016</a:t>
            </a:r>
            <a:r>
              <a:rPr lang="en-US" altLang="zh-CN" sz="2200" b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)</a:t>
            </a:r>
            <a:endParaRPr lang="zh-CN" altLang="en-US" sz="2200" b="1" dirty="0">
              <a:solidFill>
                <a:schemeClr val="bg1"/>
              </a:solidFill>
              <a:latin typeface="Calibri" panose="020F0502020204030204" pitchFamily="34" charset="0"/>
              <a:ea typeface="华文仿宋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785100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Algorithm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Stability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5496" y="1125538"/>
            <a:ext cx="9073008" cy="532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算法：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使用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5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个区域属性、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4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个度量准则判断稳定性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区域属性：面积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(area)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、质心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(centroid)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、最小外接区域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(bounding box)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、填充率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(fill rate)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、宽高比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(aspect ration)</a:t>
            </a: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度量准则：面积变化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(area variation)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、质心距离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(center distance)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、填充率差异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(fill rate difference)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、宽高比差异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(aspect ratio difference)</a:t>
            </a: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使用基于质心距离的聚簇算法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(clustering)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，同一簇内的目标被认为是某个目标在多个阈值分割下的不同表象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Algorithm 1</a:t>
            </a: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(3)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</a:t>
            </a:r>
            <a:r>
              <a:rPr lang="zh-CN" altLang="en-US" sz="1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簇内直接判断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稳定性，并在得到每个簇的最优分割阈值后二次后验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Algorithm 2</a:t>
            </a: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400" dirty="0">
              <a:latin typeface="+mn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397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425060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Visual results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Stability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5496" y="1125538"/>
            <a:ext cx="9073008" cy="532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个评估数据集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(datasets)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上的结果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从第一行可以看到，本节提出的</a:t>
            </a:r>
            <a:r>
              <a:rPr lang="en-US" altLang="zh-CN" sz="18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算法能适应目标的大小变化</a:t>
            </a: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5" y="2132856"/>
            <a:ext cx="899661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4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Principal drawback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Stability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79388" y="1125538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仅使用稳定图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(stability map)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检测小目标的缺陷：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存在虚警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(false alarms)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，如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Fig. c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所示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dirty="0" smtClean="0">
              <a:latin typeface="+mn-lt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解决：引入显著图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 map, Fig. d)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因为如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Fig. c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左下角所示，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#93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#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96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并不显著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9" y="2004558"/>
            <a:ext cx="7001122" cy="322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1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3315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13316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3339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FF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)</a:t>
              </a:r>
              <a:endParaRPr lang="en-US" altLang="zh-C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13317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13318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13319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Regional Stability (</a:t>
              </a:r>
              <a:r>
                <a:rPr lang="en-US" altLang="zh-CN" sz="2400" b="1" dirty="0" err="1" smtClean="0">
                  <a:solidFill>
                    <a:srgbClr val="00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)</a:t>
              </a: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13320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13321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2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323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</a:rPr>
                <a:t>Experiments</a:t>
              </a:r>
            </a:p>
          </p:txBody>
        </p:sp>
        <p:sp>
          <p:nvSpPr>
            <p:cNvPr id="13324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964612" cy="576262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微软雅黑" panose="020B0503020204020204" pitchFamily="34" charset="-122"/>
              </a:rPr>
              <a:t>Related work - </a:t>
            </a:r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FT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Saliency (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RSa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25538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Frequency-tuned Salient Region Detection (FT, Achanta</a:t>
            </a:r>
            <a:r>
              <a:rPr lang="en-US" altLang="zh-CN" sz="2000" b="1" dirty="0" smtClean="0">
                <a:latin typeface="+mn-lt"/>
                <a:ea typeface="华文仿宋" panose="02010600040101010101" pitchFamily="2" charset="-122"/>
              </a:rPr>
              <a:t>’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2009)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思想：显著区域的颜色在整个场景中的全局稀缺性</a:t>
            </a:r>
            <a:endParaRPr lang="en-US" altLang="zh-CN" sz="1600" dirty="0"/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但是：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对于彩色图像中的小目标而言，其颜色不一定具有全局稀缺性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zh-CN" altLang="en-US" sz="1600" dirty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dirty="0" smtClean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dirty="0" smtClean="0"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4653136"/>
            <a:ext cx="3853284" cy="15428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9" y="2678269"/>
            <a:ext cx="3853284" cy="15428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19784" y="4221088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输入</a:t>
            </a:r>
            <a:r>
              <a:rPr lang="en-US" altLang="zh-CN" b="1" dirty="0" smtClean="0">
                <a:latin typeface="华文仿宋" pitchFamily="2" charset="-122"/>
                <a:ea typeface="华文仿宋" pitchFamily="2" charset="-122"/>
              </a:rPr>
              <a:t>(input)</a:t>
            </a:r>
            <a:endParaRPr lang="zh-CN" altLang="en-US" b="1" dirty="0" smtClean="0">
              <a:latin typeface="华文仿宋" pitchFamily="2" charset="-122"/>
              <a:ea typeface="华文仿宋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40573" y="6174013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华文仿宋" pitchFamily="2" charset="-122"/>
                <a:ea typeface="华文仿宋" pitchFamily="2" charset="-122"/>
              </a:rPr>
              <a:t>FT</a:t>
            </a:r>
            <a:endParaRPr lang="zh-CN" altLang="en-US" b="1" dirty="0" smtClean="0">
              <a:latin typeface="华文仿宋" pitchFamily="2" charset="-122"/>
              <a:ea typeface="华文仿宋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737" y="4658577"/>
            <a:ext cx="3839695" cy="153737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63905" y="617401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latin typeface="华文仿宋" pitchFamily="2" charset="-122"/>
                <a:ea typeface="华文仿宋" pitchFamily="2" charset="-122"/>
              </a:rPr>
              <a:t>RSa</a:t>
            </a:r>
            <a:endParaRPr lang="zh-CN" altLang="en-US" b="1" dirty="0" smtClean="0">
              <a:latin typeface="华文仿宋" pitchFamily="2" charset="-122"/>
              <a:ea typeface="华文仿宋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11960" y="2780928"/>
            <a:ext cx="4716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    如左图的输入图像所示，小目标所具有的灰色在场景中并非稀缺颜色，更为稀缺的白色在</a:t>
            </a:r>
            <a:r>
              <a:rPr lang="en-US" altLang="zh-CN" b="1" dirty="0" smtClean="0">
                <a:latin typeface="华文仿宋" pitchFamily="2" charset="-122"/>
                <a:ea typeface="华文仿宋" pitchFamily="2" charset="-122"/>
              </a:rPr>
              <a:t>FT</a:t>
            </a:r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中具有更高的显著值</a:t>
            </a:r>
            <a:endParaRPr lang="en-US" altLang="zh-CN" b="1" dirty="0" smtClean="0">
              <a:latin typeface="华文仿宋" pitchFamily="2" charset="-122"/>
              <a:ea typeface="华文仿宋" pitchFamily="2" charset="-122"/>
            </a:endParaRPr>
          </a:p>
          <a:p>
            <a:pPr algn="just"/>
            <a:endParaRPr lang="en-US" altLang="zh-CN" b="1" dirty="0">
              <a:latin typeface="华文仿宋" pitchFamily="2" charset="-122"/>
              <a:ea typeface="华文仿宋" pitchFamily="2" charset="-122"/>
            </a:endParaRPr>
          </a:p>
          <a:p>
            <a:pPr algn="just"/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    与全局稀缺性不同，本节提出的</a:t>
            </a:r>
            <a:r>
              <a:rPr lang="en-US" altLang="zh-CN" b="1" dirty="0" err="1" smtClean="0">
                <a:latin typeface="华文仿宋" pitchFamily="2" charset="-122"/>
                <a:ea typeface="华文仿宋" pitchFamily="2" charset="-122"/>
              </a:rPr>
              <a:t>RSa</a:t>
            </a:r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方法考虑局部差异性 </a:t>
            </a:r>
            <a:r>
              <a:rPr lang="en-US" altLang="zh-CN" b="1" dirty="0" smtClean="0">
                <a:latin typeface="华文仿宋" pitchFamily="2" charset="-122"/>
                <a:ea typeface="华文仿宋" pitchFamily="2" charset="-122"/>
              </a:rPr>
              <a:t>(</a:t>
            </a:r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下图为</a:t>
            </a:r>
            <a:r>
              <a:rPr lang="en-US" altLang="zh-CN" b="1" dirty="0" err="1" smtClean="0">
                <a:latin typeface="华文仿宋" pitchFamily="2" charset="-122"/>
                <a:ea typeface="华文仿宋" pitchFamily="2" charset="-122"/>
              </a:rPr>
              <a:t>RSa</a:t>
            </a:r>
            <a:r>
              <a:rPr lang="zh-CN" altLang="en-US" b="1" dirty="0" smtClean="0">
                <a:latin typeface="华文仿宋" pitchFamily="2" charset="-122"/>
                <a:ea typeface="华文仿宋" pitchFamily="2" charset="-122"/>
              </a:rPr>
              <a:t>结果</a:t>
            </a:r>
            <a:r>
              <a:rPr lang="en-US" altLang="zh-CN" b="1" dirty="0" smtClean="0">
                <a:latin typeface="华文仿宋" pitchFamily="2" charset="-122"/>
                <a:ea typeface="华文仿宋" pitchFamily="2" charset="-122"/>
              </a:rPr>
              <a:t>)</a:t>
            </a:r>
            <a:endParaRPr lang="zh-CN" altLang="en-US" b="1" dirty="0" smtClean="0">
              <a:latin typeface="华文仿宋" pitchFamily="2" charset="-122"/>
              <a:ea typeface="华文仿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01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Algorithm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Saliency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/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79388" y="1052736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算法：在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Lab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颜色空间中，计算与高斯低通滤波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(Gaussian low-pass filter)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的差图像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这里仅需要利用较大的高斯核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(Gaussian kernel)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，不用寻找最优尺度或采用多尺度融合。这是由于</a:t>
            </a:r>
            <a:r>
              <a:rPr lang="en-US" altLang="zh-CN" sz="18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RSa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方法仅关注候选稳定区域的整体的平均显著性，而不是为了凸显整个目标区域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结果：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虽然大部分的显著性检测方法并非专门针对小目标检测而设计，但部分方法同样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适用于检测小</a:t>
            </a:r>
            <a:r>
              <a:rPr lang="zh-CN" altLang="en-US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的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显著区域，</a:t>
            </a:r>
            <a:r>
              <a:rPr lang="zh-CN" altLang="en-US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如</a:t>
            </a:r>
            <a:r>
              <a:rPr lang="en-US" altLang="zh-CN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SR</a:t>
            </a:r>
            <a:r>
              <a:rPr lang="zh-CN" altLang="en-US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HFT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。下图为不同方法的视觉比较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8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RSa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方法的优势在于凸显小目标区域的同时，抑制了背景</a:t>
            </a: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lvl="1" indent="0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573016"/>
            <a:ext cx="589055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6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8785225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Two drawbacks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Saliency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/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79388" y="1125538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仅使用显著图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 map)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检测小目标的缺陷：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显著图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 map)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是灰度图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(gray-scale)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，这意味着直接在显著图上分割出目标需要一个或多个恰当的阈值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(threshold)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，而阈值通常很难自适应确定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小目标区域的显著性在整个场景中并不一定绝对占优，其它同样具有局部差异的区域也有相同的、甚至更高的显著性值，如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Fig. c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中所示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解决：引入稳定图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(stability map, Fig. d)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因为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Fig. c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中的绿色区域并不稳定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852936"/>
            <a:ext cx="7272808" cy="23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14340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4363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00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14341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14342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14343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Regional Stability (</a:t>
              </a:r>
              <a:r>
                <a:rPr lang="en-US" altLang="zh-CN" sz="2400" b="1" dirty="0" err="1" smtClean="0">
                  <a:solidFill>
                    <a:srgbClr val="00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)</a:t>
              </a: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14344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14345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46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4347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0000"/>
                  </a:solidFill>
                </a:rPr>
                <a:t>Experiments</a:t>
              </a:r>
            </a:p>
          </p:txBody>
        </p:sp>
        <p:sp>
          <p:nvSpPr>
            <p:cNvPr id="14348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Datasets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123728" y="0"/>
            <a:ext cx="2448273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96752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实验使用了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个评估数据集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(datasets)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；数据集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中包含部分无目标的图像，以验证算法的鲁棒性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方法比较分为三个部分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基于稳定性的方法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(stability-based methods)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：包括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MSER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基于显著性的方法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(saliency-based methods)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：包括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AC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MSS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FT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COV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HFT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GR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SUN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RBD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SR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RSa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(3)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集成模型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(integration models)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：将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采用与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相同的方式融合，生成若干集成模型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634382"/>
              </p:ext>
            </p:extLst>
          </p:nvPr>
        </p:nvGraphicFramePr>
        <p:xfrm>
          <a:off x="477069" y="1968925"/>
          <a:ext cx="8064896" cy="18201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0080"/>
                <a:gridCol w="935427"/>
                <a:gridCol w="1152805"/>
                <a:gridCol w="5256584"/>
              </a:tblGrid>
              <a:tr h="4328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序号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背景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图像数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特征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38404">
                <a:tc>
                  <a:txBody>
                    <a:bodyPr/>
                    <a:lstStyle/>
                    <a:p>
                      <a:pPr indent="63500"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1</a:t>
                      </a:r>
                      <a:endParaRPr lang="zh-CN" sz="1800" b="1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天空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805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第</a:t>
                      </a:r>
                      <a:r>
                        <a:rPr lang="en-US" altLang="zh-CN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001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帧</a:t>
                      </a: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~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第</a:t>
                      </a: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752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帧：单个目标</a:t>
                      </a:r>
                      <a:endParaRPr lang="en-US" sz="1800" b="1" kern="100" dirty="0" smtClean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第</a:t>
                      </a: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753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帧</a:t>
                      </a: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~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第</a:t>
                      </a: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805</a:t>
                      </a: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帧：无目标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4442">
                <a:tc>
                  <a:txBody>
                    <a:bodyPr/>
                    <a:lstStyle/>
                    <a:p>
                      <a:pPr indent="63500"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2</a:t>
                      </a:r>
                      <a:endParaRPr lang="zh-CN" sz="1800" b="1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海天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208</a:t>
                      </a:r>
                      <a:endParaRPr lang="zh-CN" sz="1800" b="1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单个目标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4442">
                <a:tc>
                  <a:txBody>
                    <a:bodyPr/>
                    <a:lstStyle/>
                    <a:p>
                      <a:pPr indent="63500" algn="ctr"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3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地面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80</a:t>
                      </a:r>
                      <a:endParaRPr lang="zh-CN" sz="1800" b="1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单个目标</a:t>
                      </a:r>
                      <a:endParaRPr lang="zh-CN" sz="1800" b="1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7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Results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123728" y="0"/>
            <a:ext cx="2448273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96752"/>
            <a:ext cx="87852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基于稳定性的方法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(Stability-based Methods)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MSER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都只检测</a:t>
            </a:r>
            <a:r>
              <a:rPr lang="en-US" altLang="zh-CN" sz="1900" b="1" i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DarkOnBright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区域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评价指标：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Precision, Recall, F-measure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结果：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与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MSER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方法相比，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方法具有更高的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Recall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，这意味着存在更少的漏检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(missing targets)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。但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方法的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Precision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较低，这意味着存在更多的虚警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(false alarms)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。而在上节中，为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方法引入显著性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的初衷，旨在解决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的虚警问题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8" y="2766070"/>
            <a:ext cx="7347566" cy="1647829"/>
          </a:xfrm>
          <a:prstGeom prst="rect">
            <a:avLst/>
          </a:prstGeom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3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Outline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72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95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00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2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3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4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5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Regional Stability (</a:t>
              </a:r>
              <a:r>
                <a:rPr lang="en-US" altLang="zh-CN" sz="2400" b="1" dirty="0" err="1" smtClean="0">
                  <a:solidFill>
                    <a:srgbClr val="00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)</a:t>
              </a:r>
            </a:p>
          </p:txBody>
        </p:sp>
        <p:sp>
          <p:nvSpPr>
            <p:cNvPr id="6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7176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7177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8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179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</a:rPr>
                <a:t>Experiments</a:t>
              </a:r>
            </a:p>
          </p:txBody>
        </p:sp>
        <p:sp>
          <p:nvSpPr>
            <p:cNvPr id="7180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Results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123728" y="0"/>
            <a:ext cx="2448273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24744"/>
            <a:ext cx="8785225" cy="503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基于显著性的方法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(Saliency-based Methods)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评价指标：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Precision, Recall, F-measure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结果：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整体上，</a:t>
            </a:r>
            <a:r>
              <a:rPr lang="en-US" altLang="zh-CN" sz="19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RSa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方法达到最佳性能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021" y="2160615"/>
            <a:ext cx="6398886" cy="339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7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Results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123728" y="0"/>
            <a:ext cx="2448273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24744"/>
            <a:ext cx="8785225" cy="503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(3) 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集成模型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(Integration Models)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评价指标：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Precision, Recall, F-measure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结果：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结论：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集成模型的性能主要取决于稳定性方法的性能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融合稳定性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(stability)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和显著性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(saliency)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，可以有效提升系统性能，这也表明了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模型的合理性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204864"/>
            <a:ext cx="6236268" cy="269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3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Hard cases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123728" y="0"/>
            <a:ext cx="2448273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79388" y="1124744"/>
            <a:ext cx="8785225" cy="503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在数据集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1, 3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上未达到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100%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的准确率，其中：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在数据集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的第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752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帧产生漏检：由于该目标为贴边目标，而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不检测贴边目标，因其不具有闭合轮廓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在数据集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1, 3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上的部分虚警仍然存在，特别是在数据集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上，与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MSER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融合的相关集成模型有更优异的表现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18" y="2996952"/>
            <a:ext cx="806119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0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929116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Demos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2411760" y="0"/>
            <a:ext cx="2160241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dem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02307"/>
            <a:ext cx="4341538" cy="2477074"/>
          </a:xfrm>
          <a:prstGeom prst="rect">
            <a:avLst/>
          </a:prstGeom>
        </p:spPr>
      </p:pic>
      <p:pic>
        <p:nvPicPr>
          <p:cNvPr id="6" name="demo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44388" y="606777"/>
            <a:ext cx="3944693" cy="2978646"/>
          </a:xfrm>
          <a:prstGeom prst="rect">
            <a:avLst/>
          </a:prstGeom>
        </p:spPr>
      </p:pic>
      <p:pic>
        <p:nvPicPr>
          <p:cNvPr id="7" name="demo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92060" y="3700976"/>
            <a:ext cx="6870362" cy="279824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738" y="3851171"/>
            <a:ext cx="1884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latin typeface="华文仿宋" pitchFamily="2" charset="-122"/>
                <a:ea typeface="华文仿宋" pitchFamily="2" charset="-122"/>
              </a:rPr>
              <a:t>说明：虽然</a:t>
            </a:r>
            <a:r>
              <a:rPr lang="en-US" altLang="zh-CN" sz="1600" b="1" dirty="0" smtClean="0">
                <a:latin typeface="华文仿宋" pitchFamily="2" charset="-122"/>
                <a:ea typeface="华文仿宋" pitchFamily="2" charset="-122"/>
              </a:rPr>
              <a:t>Demo</a:t>
            </a:r>
            <a:r>
              <a:rPr lang="zh-CN" altLang="en-US" sz="1600" b="1" dirty="0" smtClean="0">
                <a:latin typeface="华文仿宋" pitchFamily="2" charset="-122"/>
                <a:ea typeface="华文仿宋" pitchFamily="2" charset="-122"/>
              </a:rPr>
              <a:t>是以视频方式展示，但每个视频都是由单帧图像的检测结果序列生成。</a:t>
            </a:r>
          </a:p>
        </p:txBody>
      </p:sp>
    </p:spTree>
    <p:extLst>
      <p:ext uri="{BB962C8B-B14F-4D97-AF65-F5344CB8AC3E}">
        <p14:creationId xmlns:p14="http://schemas.microsoft.com/office/powerpoint/2010/main" val="21482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Conclusion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4339" name="内容占位符 6"/>
          <p:cNvSpPr>
            <a:spLocks noGrp="1"/>
          </p:cNvSpPr>
          <p:nvPr>
            <p:ph sz="quarter" idx="14"/>
          </p:nvPr>
        </p:nvSpPr>
        <p:spPr>
          <a:xfrm>
            <a:off x="1619672" y="0"/>
            <a:ext cx="2952329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79388" y="1196752"/>
            <a:ext cx="878510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结果中仍包含虚警目标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在特征图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(feature map)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中，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保留超过平均显著值的目标作为最终检测结果。如将这一约束改为仅保留具有最大显著值的目标，则除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Dataset 1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中无目标的图像外，虚警将全部去除。但是，修改后的约束仅适用于具有单个目标的应用场景。虽然本文所使用的数据集中，至多包含一个目标，但考虑到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对多目标检测的适应性，本文并未修改这一约束。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除了适用于彩色图像中的小目标检测外，在修改几行代码和参数后，也可适用于具有闭合轮廓、均匀强度的目标的检测，如：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彩色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灰度图像中的无表观目标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中等尺寸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红外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(infrared)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目标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注：</a:t>
            </a:r>
            <a:r>
              <a:rPr lang="en-US" altLang="zh-CN" sz="1800" b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RSt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仅检测</a:t>
            </a:r>
            <a:r>
              <a:rPr lang="en-US" altLang="zh-CN" sz="1800" b="1" i="1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DarkOnBright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目标，如用于</a:t>
            </a:r>
            <a:r>
              <a:rPr lang="zh-CN" altLang="en-US" sz="1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检测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红外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目标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即</a:t>
            </a:r>
            <a:r>
              <a:rPr lang="en-US" altLang="zh-CN" sz="1800" b="1" i="1" dirty="0" err="1" smtClean="0">
                <a:latin typeface="华文仿宋" panose="02010600040101010101" pitchFamily="2" charset="-122"/>
                <a:ea typeface="华文仿宋" panose="02010600040101010101" pitchFamily="2" charset="-122"/>
              </a:rPr>
              <a:t>BrightOnDark</a:t>
            </a:r>
            <a:r>
              <a:rPr lang="en-US" altLang="zh-CN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则灰度图需要先做一次反相</a:t>
            </a: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运算</a:t>
            </a:r>
            <a:endParaRPr lang="en-US" altLang="zh-CN" sz="18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本文使用的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RSS/MSER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代码、数据集、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Ground Truth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和评估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(evaluation)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代码，已发布在项目主页。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778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454150" y="1736725"/>
            <a:ext cx="6502400" cy="406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b="1" dirty="0">
              <a:solidFill>
                <a:srgbClr val="000000"/>
              </a:solidFill>
              <a:latin typeface="楷体_GB2312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n-US" altLang="zh-CN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Thanks</a:t>
            </a:r>
            <a:r>
              <a:rPr lang="zh-CN" altLang="en-US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内容占位符 5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857108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Outline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8195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96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8219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00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8197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FF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8198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8199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Regional Stability (</a:t>
              </a:r>
              <a:r>
                <a:rPr lang="en-US" altLang="zh-CN" sz="2400" b="1" dirty="0" err="1" smtClean="0">
                  <a:solidFill>
                    <a:srgbClr val="00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)</a:t>
              </a: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8200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8201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2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8203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</a:rPr>
                <a:t>Experiments</a:t>
              </a:r>
            </a:p>
          </p:txBody>
        </p:sp>
        <p:sp>
          <p:nvSpPr>
            <p:cNvPr id="8204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8785225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Introduction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21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879725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79388" y="1125538"/>
            <a:ext cx="8785225" cy="532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应用场景：预警系统、遥感、视觉跟踪、多光谱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以往的方法主要聚焦于复杂天空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海天背景下的红外小目标检测（主要手段：目标增强、背景抑制、图形</a:t>
            </a: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背景分离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），而本文针对单帧彩色图像中的小目标检测问题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直观上，理想的小目标是一个闭合的连通区域，具有以下四个基本特性：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呈现斑点状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(spot-like shape)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较小的熵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(small entropy)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(3)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近似均匀的强度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(nearly uniform intensity)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(4)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与其</a:t>
            </a:r>
            <a:r>
              <a:rPr lang="zh-CN" altLang="en-US" sz="1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局部邻域的差异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性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(local center-surround contrast with its neighbors)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lvl="1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1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受此启发，本文将</a:t>
            </a: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单帧彩色图像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中的小目标检测任务转换为检测同时具有以下两种特性的区域：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局部稳定的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针对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1-3)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局部显著的 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针对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4)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Outline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0243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44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0267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00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10245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10246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FF0000"/>
                  </a:solidFill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10247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Regional Stability (</a:t>
              </a:r>
              <a:r>
                <a:rPr lang="en-US" altLang="zh-CN" sz="2400" b="1" dirty="0" err="1" smtClean="0">
                  <a:solidFill>
                    <a:srgbClr val="00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)</a:t>
              </a: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10248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10249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0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0251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</a:rPr>
                <a:t>Experiments</a:t>
              </a:r>
            </a:p>
          </p:txBody>
        </p:sp>
        <p:sp>
          <p:nvSpPr>
            <p:cNvPr id="10252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775858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Framework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General Framework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 bwMode="auto">
              <a:xfrm>
                <a:off x="179388" y="4365104"/>
                <a:ext cx="8775858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0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流程图</a:t>
                </a:r>
                <a:endParaRPr lang="en-US" altLang="zh-CN" sz="2000" b="1" dirty="0" smtClean="0"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Part  I: 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稳定性抽取器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(stability extractor)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，生成稳定图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(stability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, Fig.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1" algn="just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Part II: 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显著性检测器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(saliency  detector)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，生成显著图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(saliency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, Fig. h)</a:t>
                </a:r>
                <a:endParaRPr lang="en-US" altLang="zh-CN" sz="1800" dirty="0"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特征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图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(feature map) 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上述两图的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对应元素相乘，即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zh-CN" altLang="en-US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</m:t>
                    </m:r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(Fig. </a:t>
                </a:r>
                <a:r>
                  <a:rPr lang="en-US" altLang="zh-CN" sz="1800" dirty="0" err="1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)</a:t>
                </a:r>
                <a:endParaRPr lang="en-US" altLang="zh-CN" sz="1800" dirty="0"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在特征图中计算</a:t>
                </a: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每个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候选目标的</a:t>
                </a: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平均显著性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，仅</a:t>
                </a: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保留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满足</a:t>
                </a:r>
                <a:r>
                  <a:rPr lang="zh-CN" altLang="en-US" sz="1800" b="1" dirty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条件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800" b="0">
                        <a:latin typeface="Cambria Math" panose="02040503050406030204" pitchFamily="18" charset="0"/>
                      </a:rPr>
                      <m:t>≥</m:t>
                    </m:r>
                    <m:acc>
                      <m:accPr>
                        <m:chr m:val="̅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的目标作为最终检测结果，其中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zh-CN" altLang="en-US" sz="1800" b="1" dirty="0" smtClean="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rPr>
                  <a:t>为所有候选目标的显著性均值</a:t>
                </a:r>
                <a:endParaRPr lang="zh-CN" altLang="en-US" sz="1800" b="1" dirty="0"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4365104"/>
                <a:ext cx="8775858" cy="2088232"/>
              </a:xfrm>
              <a:prstGeom prst="rect">
                <a:avLst/>
              </a:prstGeom>
              <a:blipFill rotWithShape="0">
                <a:blip r:embed="rId2"/>
                <a:stretch>
                  <a:fillRect l="-625" t="-2624" r="-556" b="-8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4" y="1124744"/>
            <a:ext cx="8766492" cy="3114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内容占位符 5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713092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Outline</a:t>
            </a:r>
            <a:endParaRPr lang="zh-C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2291" name="内容占位符 6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1368425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2" name="Group 228"/>
          <p:cNvGrpSpPr>
            <a:grpSpLocks/>
          </p:cNvGrpSpPr>
          <p:nvPr/>
        </p:nvGrpSpPr>
        <p:grpSpPr bwMode="auto">
          <a:xfrm>
            <a:off x="2124075" y="4359275"/>
            <a:ext cx="5786438" cy="555625"/>
            <a:chOff x="1248" y="1440"/>
            <a:chExt cx="3645" cy="350"/>
          </a:xfrm>
        </p:grpSpPr>
        <p:sp>
          <p:nvSpPr>
            <p:cNvPr id="718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  <a:contourClr>
                <a:srgbClr val="FF7C8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2315" name="Text Box 231"/>
            <p:cNvSpPr txBox="1">
              <a:spLocks noChangeArrowheads="1"/>
            </p:cNvSpPr>
            <p:nvPr/>
          </p:nvSpPr>
          <p:spPr bwMode="gray">
            <a:xfrm>
              <a:off x="1839" y="1482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</a:rPr>
                <a:t>Regional 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Saliency (</a:t>
              </a:r>
              <a:r>
                <a:rPr lang="en-US" altLang="zh-CN" sz="2400" b="1" dirty="0" err="1" smtClean="0">
                  <a:solidFill>
                    <a:srgbClr val="000000"/>
                  </a:solidFill>
                </a:rPr>
                <a:t>RSa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)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7191" name="Text Box 232"/>
            <p:cNvSpPr txBox="1">
              <a:spLocks noChangeArrowheads="1"/>
            </p:cNvSpPr>
            <p:nvPr/>
          </p:nvSpPr>
          <p:spPr bwMode="gray">
            <a:xfrm>
              <a:off x="1300" y="14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</p:grpSp>
      <p:grpSp>
        <p:nvGrpSpPr>
          <p:cNvPr id="12293" name="Group 233"/>
          <p:cNvGrpSpPr>
            <a:grpSpLocks/>
          </p:cNvGrpSpPr>
          <p:nvPr/>
        </p:nvGrpSpPr>
        <p:grpSpPr bwMode="auto">
          <a:xfrm>
            <a:off x="2124075" y="1844675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  <a:latin typeface="+mn-lt"/>
                </a:rPr>
                <a:t>Introduction</a:t>
              </a: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12294" name="Group 238"/>
          <p:cNvGrpSpPr>
            <a:grpSpLocks/>
          </p:cNvGrpSpPr>
          <p:nvPr/>
        </p:nvGrpSpPr>
        <p:grpSpPr bwMode="auto">
          <a:xfrm>
            <a:off x="2124075" y="2682875"/>
            <a:ext cx="5786438" cy="555625"/>
            <a:chOff x="1248" y="2640"/>
            <a:chExt cx="3645" cy="35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683"/>
              <a:ext cx="30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latin typeface="+mn-lt"/>
                </a:rPr>
                <a:t>General Framework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12295" name="Group 243"/>
          <p:cNvGrpSpPr>
            <a:grpSpLocks/>
          </p:cNvGrpSpPr>
          <p:nvPr/>
        </p:nvGrpSpPr>
        <p:grpSpPr bwMode="auto">
          <a:xfrm>
            <a:off x="2124075" y="3521075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89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FF0000"/>
                  </a:solidFill>
                  <a:latin typeface="+mn-lt"/>
                </a:rPr>
                <a:t>Regional Stability (</a:t>
              </a:r>
              <a:r>
                <a:rPr lang="en-US" altLang="zh-CN" sz="2400" b="1" dirty="0" err="1" smtClean="0">
                  <a:solidFill>
                    <a:srgbClr val="FF0000"/>
                  </a:solidFill>
                  <a:latin typeface="+mn-lt"/>
                </a:rPr>
                <a:t>RSt</a:t>
              </a:r>
              <a:r>
                <a:rPr lang="en-US" altLang="zh-CN" sz="2400" b="1" dirty="0" smtClean="0">
                  <a:solidFill>
                    <a:srgbClr val="FF0000"/>
                  </a:solidFill>
                  <a:latin typeface="+mn-lt"/>
                </a:rPr>
                <a:t>)</a:t>
              </a: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12296" name="Group 248"/>
          <p:cNvGrpSpPr>
            <a:grpSpLocks/>
          </p:cNvGrpSpPr>
          <p:nvPr/>
        </p:nvGrpSpPr>
        <p:grpSpPr bwMode="auto">
          <a:xfrm>
            <a:off x="2124075" y="5219700"/>
            <a:ext cx="5105400" cy="555625"/>
            <a:chOff x="1248" y="3230"/>
            <a:chExt cx="3216" cy="350"/>
          </a:xfrm>
        </p:grpSpPr>
        <p:sp>
          <p:nvSpPr>
            <p:cNvPr id="12297" name="Line 249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8" name="Rectangle 250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4700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  <a:contourClr>
                <a:srgbClr val="9900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299" name="Text Box 251"/>
            <p:cNvSpPr txBox="1">
              <a:spLocks noChangeArrowheads="1"/>
            </p:cNvSpPr>
            <p:nvPr/>
          </p:nvSpPr>
          <p:spPr bwMode="gray">
            <a:xfrm>
              <a:off x="1838" y="3272"/>
              <a:ext cx="20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</a:rPr>
                <a:t>Experiments</a:t>
              </a:r>
            </a:p>
          </p:txBody>
        </p:sp>
        <p:sp>
          <p:nvSpPr>
            <p:cNvPr id="12300" name="Text Box 252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785224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Related work - MSER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Stability (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388" y="1125538"/>
            <a:ext cx="8785225" cy="525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0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Maximally Stable Extremal 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Region </a:t>
            </a:r>
            <a:r>
              <a:rPr lang="en-US" altLang="zh-CN" sz="20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MSER, Matas</a:t>
            </a:r>
            <a:r>
              <a:rPr lang="en-US" altLang="zh-CN" sz="2000" b="1" dirty="0" smtClean="0">
                <a:latin typeface="+mn-lt"/>
                <a:ea typeface="华文仿宋" panose="02010600040101010101" pitchFamily="2" charset="-122"/>
                <a:cs typeface="Times New Roman" panose="02020603050405020304" pitchFamily="18" charset="0"/>
              </a:rPr>
              <a:t>’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2004): 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最大稳定极值区域作为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局部</a:t>
            </a: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特征描述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子用于</a:t>
            </a: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宽基线匹配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，也被用于</a:t>
            </a: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自然场景中的文本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检测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8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思想：稳定区域在有限的连续阈值区间分割下，区域面积最大限度保持不变</a:t>
            </a:r>
            <a:endParaRPr lang="en-US" altLang="zh-CN" sz="1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 smtClean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 smtClean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>
              <a:latin typeface="+mn-lt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endParaRPr lang="en-US" altLang="zh-CN" sz="1800" dirty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 smtClean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 smtClean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800" dirty="0" smtClean="0">
              <a:latin typeface="+mn-lt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然而：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仅使用区域面积作为稳定性度量准则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1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由于缺乏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全局最优，对于特定</a:t>
            </a:r>
            <a:r>
              <a:rPr lang="zh-CN" altLang="en-US" sz="19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区域可能存在多个稳定阈值</a:t>
            </a:r>
            <a:endParaRPr lang="en-US" altLang="zh-CN" sz="19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88" y="2204863"/>
            <a:ext cx="5566072" cy="298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2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9" y="404813"/>
            <a:ext cx="8785100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n-lt"/>
                <a:ea typeface="微软雅黑" panose="020B0503020204020204" pitchFamily="34" charset="-122"/>
              </a:rPr>
              <a:t>Motivation</a:t>
            </a:r>
            <a:endParaRPr lang="zh-CN" altLang="en-US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446088" y="0"/>
            <a:ext cx="4125912" cy="404813"/>
          </a:xfrm>
        </p:spPr>
        <p:txBody>
          <a:bodyPr/>
          <a:lstStyle/>
          <a:p>
            <a:pPr algn="r" eaLnBrk="1" hangingPunct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Stability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388" y="1196752"/>
            <a:ext cx="878510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考虑到：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小目标自身的强度是分布均匀的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在包含小目标的最小外接矩形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(bounding box)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中，目标外的区域作为背景，同样可认为具有均匀分布的强度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(3)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人眼能注意到小目标区域，是因为目标与背景有较为显著的强度差异</a:t>
            </a:r>
            <a:endParaRPr lang="en-US" altLang="zh-CN" sz="1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而对于两类具有明显差异的均匀区域，可使用</a:t>
            </a:r>
            <a:r>
              <a:rPr lang="en-US" altLang="zh-CN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Otsu</a:t>
            </a: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方法得到最优阈值。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just" eaLnBrk="1" hangingPunct="1">
              <a:lnSpc>
                <a:spcPct val="90000"/>
              </a:lnSpc>
              <a:spcBef>
                <a:spcPts val="750"/>
              </a:spcBef>
              <a:buNone/>
              <a:defRPr/>
            </a:pPr>
            <a:r>
              <a:rPr lang="en-US" altLang="zh-CN" sz="20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  </a:t>
            </a:r>
            <a:endParaRPr lang="en-US" altLang="zh-CN" sz="2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难点：</a:t>
            </a:r>
            <a:endParaRPr lang="en-US" altLang="zh-CN" sz="20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(1)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如何自动获得候选目标区域的最优</a:t>
            </a: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bounding box</a:t>
            </a:r>
          </a:p>
          <a:p>
            <a:pPr lvl="1" algn="just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(2) </a:t>
            </a:r>
            <a:r>
              <a:rPr lang="zh-CN" altLang="en-US" sz="19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如何判断该候选目标区域是稳定的</a:t>
            </a:r>
            <a:endParaRPr lang="en-US" altLang="zh-CN" sz="1900" b="1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51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3200" b="1" dirty="0" smtClean="0">
            <a:solidFill>
              <a:schemeClr val="bg1"/>
            </a:solidFill>
            <a:latin typeface="华文仿宋" pitchFamily="2" charset="-122"/>
            <a:ea typeface="华文仿宋" pitchFamily="2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10270</TotalTime>
  <Words>1913</Words>
  <Application>Microsoft Office PowerPoint</Application>
  <PresentationFormat>全屏显示(4:3)</PresentationFormat>
  <Paragraphs>301</Paragraphs>
  <Slides>25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黑体</vt:lpstr>
      <vt:lpstr>华文仿宋</vt:lpstr>
      <vt:lpstr>华文新魏</vt:lpstr>
      <vt:lpstr>楷体_GB2312</vt:lpstr>
      <vt:lpstr>宋体</vt:lpstr>
      <vt:lpstr>微软雅黑</vt:lpstr>
      <vt:lpstr>幼圆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楼竞</dc:creator>
  <cp:lastModifiedBy>楼竞</cp:lastModifiedBy>
  <cp:revision>1046</cp:revision>
  <cp:lastPrinted>2015-01-26T12:11:30Z</cp:lastPrinted>
  <dcterms:modified xsi:type="dcterms:W3CDTF">2016-11-28T03:50:49Z</dcterms:modified>
</cp:coreProperties>
</file>